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60" r:id="rId4"/>
    <p:sldId id="261" r:id="rId5"/>
    <p:sldId id="297" r:id="rId6"/>
    <p:sldId id="263" r:id="rId7"/>
    <p:sldId id="308" r:id="rId8"/>
    <p:sldId id="264" r:id="rId9"/>
    <p:sldId id="300" r:id="rId10"/>
    <p:sldId id="311" r:id="rId11"/>
    <p:sldId id="269" r:id="rId12"/>
    <p:sldId id="309" r:id="rId13"/>
    <p:sldId id="310" r:id="rId14"/>
    <p:sldId id="314" r:id="rId15"/>
    <p:sldId id="305" r:id="rId16"/>
    <p:sldId id="306" r:id="rId17"/>
    <p:sldId id="304" r:id="rId18"/>
    <p:sldId id="313" r:id="rId19"/>
    <p:sldId id="271" r:id="rId20"/>
    <p:sldId id="312" r:id="rId21"/>
    <p:sldId id="303" r:id="rId22"/>
    <p:sldId id="275" r:id="rId23"/>
  </p:sldIdLst>
  <p:sldSz cx="9144000" cy="5143500" type="screen16x9"/>
  <p:notesSz cx="6858000" cy="9144000"/>
  <p:embeddedFontLst>
    <p:embeddedFont>
      <p:font typeface="Raleway" panose="020B0604020202020204" charset="0"/>
      <p:regular r:id="rId26"/>
      <p:bold r:id="rId27"/>
      <p:italic r:id="rId28"/>
      <p:boldItalic r:id="rId29"/>
    </p:embeddedFont>
    <p:embeddedFont>
      <p:font typeface="Anaheim" panose="020B0604020202020204" charset="0"/>
      <p:regular r:id="rId30"/>
    </p:embeddedFont>
    <p:embeddedFont>
      <p:font typeface="Barlow Medium" panose="020B0604020202020204" charset="0"/>
      <p:regular r:id="rId31"/>
      <p:bold r:id="rId32"/>
      <p:italic r:id="rId33"/>
      <p:boldItalic r:id="rId34"/>
    </p:embeddedFont>
    <p:embeddedFont>
      <p:font typeface="Open Sans" panose="020B0604020202020204" charset="0"/>
      <p:regular r:id="rId35"/>
      <p:bold r:id="rId36"/>
      <p:italic r:id="rId37"/>
      <p:boldItalic r:id="rId38"/>
    </p:embeddedFont>
    <p:embeddedFont>
      <p:font typeface="Space Grotesk" panose="020B0604020202020204" charset="0"/>
      <p:regular r:id="rId39"/>
      <p:bold r:id="rId40"/>
    </p:embeddedFont>
    <p:embeddedFont>
      <p:font typeface="Barlow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42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585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%3A%2F%2Fimages.squarespace-cdn.com%2Fcontent%2Fv1%2F54358a40e4b0d0810faf80c2%2F1480671555352-425RITAGU4PQ8QQPOE7K%2FHome%2BPage.png&amp;tbnid=AaB1ifRKfvn_mM&amp;vet=12ahUKEwiR-_rr6cKCAxXAsCcCHbYQC9gQMygLegQIARBp..i&amp;imgrefurl=https%3A%2F%2Fwww.bahmni.org%2F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</a:t>
            </a:r>
            <a:r>
              <a:rPr lang="en-US" sz="3200" dirty="0" err="1"/>
              <a:t>Bahmni</a:t>
            </a:r>
            <a:r>
              <a:rPr lang="en-US" sz="3200" dirty="0"/>
              <a:t> ERM and </a:t>
            </a:r>
            <a:r>
              <a:rPr lang="en-US" sz="3200" dirty="0" err="1" smtClean="0"/>
              <a:t>Odoo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4381800" cy="728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Ntaule &lt;insert student </a:t>
            </a:r>
            <a:r>
              <a:rPr lang="en-US" dirty="0" smtClean="0"/>
              <a:t>number &gt;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>
                <a:latin typeface="Barlow Medium"/>
                <a:ea typeface="Barlow Medium"/>
                <a:cs typeface="Barlow Medium"/>
                <a:sym typeface="Barlow Medium"/>
              </a:rPr>
              <a:t>Lehlohonolo</a:t>
            </a:r>
            <a:r>
              <a:rPr lang="en-US" dirty="0" err="1" smtClean="0"/>
              <a:t>Matsikane</a:t>
            </a:r>
            <a:r>
              <a:rPr lang="en-US" dirty="0" smtClean="0"/>
              <a:t> Moeling 201902032</a:t>
            </a: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1762095" y="430799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1740225" y="1301025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4381800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err="1" smtClean="0"/>
              <a:t>Supivisor</a:t>
            </a:r>
            <a:r>
              <a:rPr lang="en-US" dirty="0" smtClean="0"/>
              <a:t>: &lt;insert ntate </a:t>
            </a:r>
            <a:r>
              <a:rPr lang="en-US" dirty="0" err="1" smtClean="0"/>
              <a:t>mphatsi</a:t>
            </a:r>
            <a:r>
              <a:rPr lang="en-US" dirty="0" smtClean="0"/>
              <a:t> real name and title&gt;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</a:t>
            </a:r>
            <a:endParaRPr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Odooo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Funding for a company can come from personal savings or investments, bank loans and other loan options, venture capital and angel investors, grants, competitions or programs, crowdfunding…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 refer to the expenses incurred in hiring, training and retaining staff for a company. This can include salaries, bonuses, benefits and other payroll-related costs</a:t>
            </a:r>
            <a:endParaRPr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 costs refer to all the expenses related to the purchasing, maintenance and upkeep of any physical items used in production or other business processes inside the company</a:t>
            </a:r>
            <a:endParaRPr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 costs refer to expenses related to any travel-related activities, such as conferences, trainings or business trips. It may also include office supplies, communications services, licenses and other miscellaneous expenses</a:t>
            </a:r>
            <a:endParaRPr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of funding</a:t>
            </a:r>
            <a:endParaRPr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</a:t>
            </a:r>
            <a:endParaRPr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</a:t>
            </a:r>
            <a:r>
              <a:rPr lang="en-US" sz="1400" dirty="0" err="1"/>
              <a:t>Odoo</a:t>
            </a:r>
            <a:r>
              <a:rPr lang="en-US" sz="1400" dirty="0"/>
              <a:t> systems by transitioning from the current Atom-feed-based mechanism to a more robust Messaging-Oriented Middleware (MOM) solution. The objective is to improve real-time data synchronization, error handling, 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Atom-Feed-based CDC integration  to identify strengths, weaknesses and areas of improvement 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03281" y="2163553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6587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03282" y="2506090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fault tolerant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throughput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26743" y="2506090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producer on Bahmni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consumer on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Real-time </a:t>
            </a:r>
            <a:r>
              <a:rPr lang="en-US" dirty="0" err="1" smtClean="0"/>
              <a:t>Syncronization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MOM system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26743" y="2163553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888343" y="1472981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347323" y="1509483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128510"/>
            <a:ext cx="8816196" cy="3874811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310107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703420" cy="176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Iterative Incremental </a:t>
            </a:r>
            <a:r>
              <a:rPr lang="en-US" dirty="0" smtClean="0"/>
              <a:t>development (IIID)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Focus on dividing the project into parts such as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</a:t>
            </a:r>
            <a:r>
              <a:rPr lang="en-US" dirty="0" err="1" smtClean="0"/>
              <a:t>OpemMRS</a:t>
            </a: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messages </a:t>
            </a:r>
            <a:r>
              <a:rPr lang="en-US" dirty="0" smtClean="0"/>
              <a:t>reliably.</a:t>
            </a: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 each iteration such as scalability  to other services.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</a:t>
            </a:r>
            <a:r>
              <a:rPr lang="en-US" dirty="0" smtClean="0"/>
              <a:t>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2972656604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25/05/20XX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281640966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brand awareness by 30%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revenue by 20% within the first year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Reduce costs by 15% within the first year by expanding the product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Reach profitability within 18 months of launch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89943" y="36460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olutions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en" dirty="0" smtClean="0"/>
              <a:t>ethodology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Producer Module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</a:t>
            </a:r>
            <a:r>
              <a:rPr lang="en-US" dirty="0" err="1"/>
              <a:t>i</a:t>
            </a:r>
            <a:r>
              <a:rPr lang="en" dirty="0" smtClean="0"/>
              <a:t>ddleware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Middleware  that connects the data producer with the data consumer.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Software for seamless exchange of data between consumer and receiver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Handle message topics and queues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Simulate data synchronization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Odoo component that receives MOM messages and consume data events.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Implement data updates in response to receive messages.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2209574"/>
            <a:ext cx="2240400" cy="441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Consumer Module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module in Bahmni ERM to detect relevant data changes in Bahmni database and  publish them to the Message Middleware.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06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 you have any questions?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+34 654 321 432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yourwebsite.com</a:t>
            </a:r>
            <a:endParaRPr/>
          </a:p>
        </p:txBody>
      </p:sp>
      <p:sp>
        <p:nvSpPr>
          <p:cNvPr id="772" name="Google Shape;772;p48"/>
          <p:cNvSpPr/>
          <p:nvPr/>
        </p:nvSpPr>
        <p:spPr>
          <a:xfrm>
            <a:off x="3503785" y="3146422"/>
            <a:ext cx="436083" cy="436565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3" name="Google Shape;773;p48"/>
          <p:cNvGrpSpPr/>
          <p:nvPr/>
        </p:nvGrpSpPr>
        <p:grpSpPr>
          <a:xfrm>
            <a:off x="4070659" y="3146762"/>
            <a:ext cx="436549" cy="436102"/>
            <a:chOff x="3303268" y="3817349"/>
            <a:chExt cx="346056" cy="345674"/>
          </a:xfrm>
        </p:grpSpPr>
        <p:sp>
          <p:nvSpPr>
            <p:cNvPr id="774" name="Google Shape;774;p4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8" name="Google Shape;778;p48"/>
          <p:cNvGrpSpPr/>
          <p:nvPr/>
        </p:nvGrpSpPr>
        <p:grpSpPr>
          <a:xfrm>
            <a:off x="4637185" y="3146762"/>
            <a:ext cx="436549" cy="436102"/>
            <a:chOff x="3752358" y="3817349"/>
            <a:chExt cx="346056" cy="345674"/>
          </a:xfrm>
        </p:grpSpPr>
        <p:sp>
          <p:nvSpPr>
            <p:cNvPr id="779" name="Google Shape;779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3" name="Google Shape;783;p48"/>
          <p:cNvGrpSpPr/>
          <p:nvPr/>
        </p:nvGrpSpPr>
        <p:grpSpPr>
          <a:xfrm>
            <a:off x="5203712" y="3146762"/>
            <a:ext cx="436509" cy="436102"/>
            <a:chOff x="4201447" y="3817349"/>
            <a:chExt cx="346024" cy="345674"/>
          </a:xfrm>
        </p:grpSpPr>
        <p:sp>
          <p:nvSpPr>
            <p:cNvPr id="784" name="Google Shape;784;p4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786" name="Google Shape;786;p48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4">
            <a:alphaModFix/>
          </a:blip>
          <a:srcRect t="2963" b="2954"/>
          <a:stretch/>
        </p:blipFill>
        <p:spPr>
          <a:xfrm>
            <a:off x="156900" y="4182191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258400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Please keep this slide for attribution</a:t>
            </a:r>
            <a:endParaRPr sz="10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455" y="1773875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796092" y="1712617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goal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796098" y="2108317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 inside a company are usually specific and measurable, with clearly defined deadlines and outcomes. The company’s goals help focus the actions of the organization and ensure resources are used effectively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45284" y="2233533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aim in a corporate context is a goal or desired result that the organization seeks to achieve. The aim should be clear and achievable, and often serves as the basis for further planning actions inside the organization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95754" y="187068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aim</a:t>
            </a:r>
            <a:endParaRPr dirty="0"/>
          </a:p>
        </p:txBody>
      </p:sp>
      <p:grpSp>
        <p:nvGrpSpPr>
          <p:cNvPr id="489" name="Google Shape;489;p34"/>
          <p:cNvGrpSpPr/>
          <p:nvPr/>
        </p:nvGrpSpPr>
        <p:grpSpPr>
          <a:xfrm>
            <a:off x="1358275" y="1164452"/>
            <a:ext cx="492263" cy="471906"/>
            <a:chOff x="3251562" y="3748584"/>
            <a:chExt cx="353130" cy="338551"/>
          </a:xfrm>
        </p:grpSpPr>
        <p:sp>
          <p:nvSpPr>
            <p:cNvPr id="490" name="Google Shape;490;p34"/>
            <p:cNvSpPr/>
            <p:nvPr/>
          </p:nvSpPr>
          <p:spPr>
            <a:xfrm>
              <a:off x="3251562" y="3748584"/>
              <a:ext cx="288050" cy="338551"/>
            </a:xfrm>
            <a:custGeom>
              <a:avLst/>
              <a:gdLst/>
              <a:ahLst/>
              <a:cxnLst/>
              <a:rect l="l" t="t" r="r" b="b"/>
              <a:pathLst>
                <a:path w="11499" h="13515" extrusionOk="0">
                  <a:moveTo>
                    <a:pt x="6780" y="553"/>
                  </a:moveTo>
                  <a:cubicBezTo>
                    <a:pt x="7602" y="553"/>
                    <a:pt x="8348" y="1001"/>
                    <a:pt x="8721" y="1747"/>
                  </a:cubicBezTo>
                  <a:cubicBezTo>
                    <a:pt x="8758" y="1834"/>
                    <a:pt x="8856" y="1890"/>
                    <a:pt x="8965" y="1890"/>
                  </a:cubicBezTo>
                  <a:cubicBezTo>
                    <a:pt x="8988" y="1890"/>
                    <a:pt x="9012" y="1888"/>
                    <a:pt x="9035" y="1882"/>
                  </a:cubicBezTo>
                  <a:cubicBezTo>
                    <a:pt x="9169" y="1852"/>
                    <a:pt x="9304" y="1837"/>
                    <a:pt x="9438" y="1837"/>
                  </a:cubicBezTo>
                  <a:cubicBezTo>
                    <a:pt x="10244" y="1837"/>
                    <a:pt x="10946" y="2539"/>
                    <a:pt x="10946" y="3346"/>
                  </a:cubicBezTo>
                  <a:cubicBezTo>
                    <a:pt x="10946" y="4166"/>
                    <a:pt x="10260" y="4869"/>
                    <a:pt x="9438" y="4869"/>
                  </a:cubicBezTo>
                  <a:lnTo>
                    <a:pt x="4227" y="4869"/>
                  </a:lnTo>
                  <a:cubicBezTo>
                    <a:pt x="3630" y="4869"/>
                    <a:pt x="3152" y="4391"/>
                    <a:pt x="3152" y="3794"/>
                  </a:cubicBezTo>
                  <a:cubicBezTo>
                    <a:pt x="3152" y="3196"/>
                    <a:pt x="3630" y="2719"/>
                    <a:pt x="4227" y="2719"/>
                  </a:cubicBezTo>
                  <a:lnTo>
                    <a:pt x="4331" y="2719"/>
                  </a:lnTo>
                  <a:cubicBezTo>
                    <a:pt x="4340" y="2719"/>
                    <a:pt x="4349" y="2720"/>
                    <a:pt x="4358" y="2720"/>
                  </a:cubicBezTo>
                  <a:cubicBezTo>
                    <a:pt x="4496" y="2720"/>
                    <a:pt x="4616" y="2620"/>
                    <a:pt x="4629" y="2480"/>
                  </a:cubicBezTo>
                  <a:cubicBezTo>
                    <a:pt x="4749" y="1375"/>
                    <a:pt x="5675" y="553"/>
                    <a:pt x="6780" y="553"/>
                  </a:cubicBezTo>
                  <a:close/>
                  <a:moveTo>
                    <a:pt x="3062" y="8795"/>
                  </a:moveTo>
                  <a:lnTo>
                    <a:pt x="3823" y="9542"/>
                  </a:lnTo>
                  <a:lnTo>
                    <a:pt x="3062" y="10289"/>
                  </a:lnTo>
                  <a:lnTo>
                    <a:pt x="2315" y="9542"/>
                  </a:lnTo>
                  <a:lnTo>
                    <a:pt x="3062" y="8795"/>
                  </a:lnTo>
                  <a:close/>
                  <a:moveTo>
                    <a:pt x="1001" y="12066"/>
                  </a:moveTo>
                  <a:cubicBezTo>
                    <a:pt x="1255" y="12066"/>
                    <a:pt x="1449" y="12275"/>
                    <a:pt x="1449" y="12514"/>
                  </a:cubicBezTo>
                  <a:cubicBezTo>
                    <a:pt x="1449" y="12767"/>
                    <a:pt x="1255" y="12976"/>
                    <a:pt x="1001" y="12976"/>
                  </a:cubicBezTo>
                  <a:cubicBezTo>
                    <a:pt x="747" y="12976"/>
                    <a:pt x="538" y="12767"/>
                    <a:pt x="538" y="12514"/>
                  </a:cubicBezTo>
                  <a:cubicBezTo>
                    <a:pt x="538" y="12275"/>
                    <a:pt x="747" y="12066"/>
                    <a:pt x="1001" y="12066"/>
                  </a:cubicBezTo>
                  <a:close/>
                  <a:moveTo>
                    <a:pt x="5093" y="12066"/>
                  </a:moveTo>
                  <a:cubicBezTo>
                    <a:pt x="5332" y="12066"/>
                    <a:pt x="5541" y="12275"/>
                    <a:pt x="5541" y="12514"/>
                  </a:cubicBezTo>
                  <a:cubicBezTo>
                    <a:pt x="5541" y="12767"/>
                    <a:pt x="5332" y="12976"/>
                    <a:pt x="5093" y="12976"/>
                  </a:cubicBezTo>
                  <a:cubicBezTo>
                    <a:pt x="4838" y="12976"/>
                    <a:pt x="4629" y="12767"/>
                    <a:pt x="4629" y="12514"/>
                  </a:cubicBezTo>
                  <a:cubicBezTo>
                    <a:pt x="4629" y="12275"/>
                    <a:pt x="4838" y="12066"/>
                    <a:pt x="5093" y="12066"/>
                  </a:cubicBezTo>
                  <a:close/>
                  <a:moveTo>
                    <a:pt x="6780" y="1"/>
                  </a:moveTo>
                  <a:cubicBezTo>
                    <a:pt x="5481" y="1"/>
                    <a:pt x="4376" y="911"/>
                    <a:pt x="4122" y="2165"/>
                  </a:cubicBezTo>
                  <a:cubicBezTo>
                    <a:pt x="3271" y="2225"/>
                    <a:pt x="2599" y="2928"/>
                    <a:pt x="2599" y="3794"/>
                  </a:cubicBezTo>
                  <a:cubicBezTo>
                    <a:pt x="2599" y="4690"/>
                    <a:pt x="3331" y="5421"/>
                    <a:pt x="4227" y="5421"/>
                  </a:cubicBezTo>
                  <a:lnTo>
                    <a:pt x="6825" y="5421"/>
                  </a:lnTo>
                  <a:lnTo>
                    <a:pt x="6825" y="6720"/>
                  </a:lnTo>
                  <a:lnTo>
                    <a:pt x="3570" y="6720"/>
                  </a:lnTo>
                  <a:cubicBezTo>
                    <a:pt x="3136" y="6720"/>
                    <a:pt x="2793" y="7063"/>
                    <a:pt x="2793" y="7497"/>
                  </a:cubicBezTo>
                  <a:lnTo>
                    <a:pt x="2793" y="8288"/>
                  </a:lnTo>
                  <a:lnTo>
                    <a:pt x="1808" y="9259"/>
                  </a:lnTo>
                  <a:lnTo>
                    <a:pt x="1509" y="9259"/>
                  </a:lnTo>
                  <a:cubicBezTo>
                    <a:pt x="1075" y="9259"/>
                    <a:pt x="717" y="9617"/>
                    <a:pt x="717" y="10050"/>
                  </a:cubicBezTo>
                  <a:lnTo>
                    <a:pt x="717" y="11559"/>
                  </a:lnTo>
                  <a:cubicBezTo>
                    <a:pt x="299" y="11678"/>
                    <a:pt x="0" y="12066"/>
                    <a:pt x="0" y="12514"/>
                  </a:cubicBezTo>
                  <a:cubicBezTo>
                    <a:pt x="0" y="13066"/>
                    <a:pt x="448" y="13514"/>
                    <a:pt x="1001" y="13514"/>
                  </a:cubicBezTo>
                  <a:cubicBezTo>
                    <a:pt x="1553" y="13514"/>
                    <a:pt x="2001" y="13066"/>
                    <a:pt x="2001" y="12514"/>
                  </a:cubicBezTo>
                  <a:cubicBezTo>
                    <a:pt x="2001" y="12066"/>
                    <a:pt x="1688" y="11678"/>
                    <a:pt x="1270" y="11559"/>
                  </a:cubicBezTo>
                  <a:lnTo>
                    <a:pt x="1270" y="10050"/>
                  </a:lnTo>
                  <a:cubicBezTo>
                    <a:pt x="1270" y="9916"/>
                    <a:pt x="1374" y="9811"/>
                    <a:pt x="1509" y="9811"/>
                  </a:cubicBezTo>
                  <a:lnTo>
                    <a:pt x="1808" y="9811"/>
                  </a:lnTo>
                  <a:lnTo>
                    <a:pt x="2867" y="10872"/>
                  </a:lnTo>
                  <a:cubicBezTo>
                    <a:pt x="2920" y="10931"/>
                    <a:pt x="2991" y="10961"/>
                    <a:pt x="3062" y="10961"/>
                  </a:cubicBezTo>
                  <a:cubicBezTo>
                    <a:pt x="3133" y="10961"/>
                    <a:pt x="3204" y="10931"/>
                    <a:pt x="3256" y="10872"/>
                  </a:cubicBezTo>
                  <a:lnTo>
                    <a:pt x="4316" y="9811"/>
                  </a:lnTo>
                  <a:lnTo>
                    <a:pt x="4585" y="9811"/>
                  </a:lnTo>
                  <a:cubicBezTo>
                    <a:pt x="4705" y="9811"/>
                    <a:pt x="4809" y="9916"/>
                    <a:pt x="4809" y="10050"/>
                  </a:cubicBezTo>
                  <a:lnTo>
                    <a:pt x="4809" y="11559"/>
                  </a:lnTo>
                  <a:cubicBezTo>
                    <a:pt x="4390" y="11678"/>
                    <a:pt x="4092" y="12066"/>
                    <a:pt x="4092" y="12514"/>
                  </a:cubicBezTo>
                  <a:cubicBezTo>
                    <a:pt x="4092" y="13066"/>
                    <a:pt x="4540" y="13514"/>
                    <a:pt x="5093" y="13514"/>
                  </a:cubicBezTo>
                  <a:cubicBezTo>
                    <a:pt x="5645" y="13514"/>
                    <a:pt x="6093" y="13066"/>
                    <a:pt x="6093" y="12514"/>
                  </a:cubicBezTo>
                  <a:cubicBezTo>
                    <a:pt x="6093" y="12066"/>
                    <a:pt x="5780" y="11678"/>
                    <a:pt x="5362" y="11559"/>
                  </a:cubicBezTo>
                  <a:lnTo>
                    <a:pt x="5362" y="10050"/>
                  </a:lnTo>
                  <a:cubicBezTo>
                    <a:pt x="5362" y="9617"/>
                    <a:pt x="5018" y="9259"/>
                    <a:pt x="4585" y="9259"/>
                  </a:cubicBezTo>
                  <a:lnTo>
                    <a:pt x="4316" y="9259"/>
                  </a:lnTo>
                  <a:lnTo>
                    <a:pt x="3345" y="8288"/>
                  </a:lnTo>
                  <a:lnTo>
                    <a:pt x="3345" y="7497"/>
                  </a:lnTo>
                  <a:cubicBezTo>
                    <a:pt x="3345" y="7377"/>
                    <a:pt x="3450" y="7272"/>
                    <a:pt x="3570" y="7272"/>
                  </a:cubicBezTo>
                  <a:lnTo>
                    <a:pt x="7781" y="7272"/>
                  </a:lnTo>
                  <a:cubicBezTo>
                    <a:pt x="7930" y="7272"/>
                    <a:pt x="8064" y="7153"/>
                    <a:pt x="8064" y="6989"/>
                  </a:cubicBezTo>
                  <a:cubicBezTo>
                    <a:pt x="8064" y="6840"/>
                    <a:pt x="7944" y="6720"/>
                    <a:pt x="7781" y="6720"/>
                  </a:cubicBezTo>
                  <a:lnTo>
                    <a:pt x="7377" y="6720"/>
                  </a:lnTo>
                  <a:lnTo>
                    <a:pt x="7377" y="5421"/>
                  </a:lnTo>
                  <a:lnTo>
                    <a:pt x="9438" y="5421"/>
                  </a:lnTo>
                  <a:cubicBezTo>
                    <a:pt x="10558" y="5421"/>
                    <a:pt x="11498" y="4465"/>
                    <a:pt x="11498" y="3346"/>
                  </a:cubicBezTo>
                  <a:cubicBezTo>
                    <a:pt x="11498" y="2225"/>
                    <a:pt x="10558" y="1285"/>
                    <a:pt x="9438" y="1285"/>
                  </a:cubicBezTo>
                  <a:cubicBezTo>
                    <a:pt x="9318" y="1285"/>
                    <a:pt x="9214" y="1285"/>
                    <a:pt x="9109" y="1299"/>
                  </a:cubicBezTo>
                  <a:cubicBezTo>
                    <a:pt x="8617" y="493"/>
                    <a:pt x="7735" y="1"/>
                    <a:pt x="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34"/>
            <p:cNvGrpSpPr/>
            <p:nvPr/>
          </p:nvGrpSpPr>
          <p:grpSpPr>
            <a:xfrm>
              <a:off x="3453540" y="3916694"/>
              <a:ext cx="151152" cy="170440"/>
              <a:chOff x="3453540" y="3916694"/>
              <a:chExt cx="151152" cy="170440"/>
            </a:xfrm>
          </p:grpSpPr>
          <p:sp>
            <p:nvSpPr>
              <p:cNvPr id="492" name="Google Shape;492;p34"/>
              <p:cNvSpPr/>
              <p:nvPr/>
            </p:nvSpPr>
            <p:spPr>
              <a:xfrm>
                <a:off x="3470124" y="3916694"/>
                <a:ext cx="14880" cy="13953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57" extrusionOk="0">
                    <a:moveTo>
                      <a:pt x="278" y="0"/>
                    </a:moveTo>
                    <a:cubicBezTo>
                      <a:pt x="254" y="0"/>
                      <a:pt x="229" y="3"/>
                      <a:pt x="205" y="9"/>
                    </a:cubicBezTo>
                    <a:cubicBezTo>
                      <a:pt x="101" y="39"/>
                      <a:pt x="11" y="143"/>
                      <a:pt x="11" y="263"/>
                    </a:cubicBezTo>
                    <a:cubicBezTo>
                      <a:pt x="0" y="432"/>
                      <a:pt x="147" y="556"/>
                      <a:pt x="297" y="556"/>
                    </a:cubicBezTo>
                    <a:cubicBezTo>
                      <a:pt x="359" y="556"/>
                      <a:pt x="421" y="535"/>
                      <a:pt x="474" y="487"/>
                    </a:cubicBezTo>
                    <a:cubicBezTo>
                      <a:pt x="563" y="398"/>
                      <a:pt x="593" y="233"/>
                      <a:pt x="519" y="129"/>
                    </a:cubicBezTo>
                    <a:cubicBezTo>
                      <a:pt x="459" y="45"/>
                      <a:pt x="372" y="0"/>
                      <a:pt x="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4"/>
              <p:cNvSpPr/>
              <p:nvPr/>
            </p:nvSpPr>
            <p:spPr>
              <a:xfrm>
                <a:off x="3453540" y="3916920"/>
                <a:ext cx="151152" cy="170215"/>
              </a:xfrm>
              <a:custGeom>
                <a:avLst/>
                <a:gdLst/>
                <a:ahLst/>
                <a:cxnLst/>
                <a:rect l="l" t="t" r="r" b="b"/>
                <a:pathLst>
                  <a:path w="6034" h="6795" extrusionOk="0">
                    <a:moveTo>
                      <a:pt x="3017" y="2075"/>
                    </a:moveTo>
                    <a:lnTo>
                      <a:pt x="3764" y="2822"/>
                    </a:lnTo>
                    <a:lnTo>
                      <a:pt x="3017" y="3569"/>
                    </a:lnTo>
                    <a:lnTo>
                      <a:pt x="2271" y="2822"/>
                    </a:lnTo>
                    <a:lnTo>
                      <a:pt x="3017" y="2075"/>
                    </a:lnTo>
                    <a:close/>
                    <a:moveTo>
                      <a:pt x="1002" y="5346"/>
                    </a:moveTo>
                    <a:cubicBezTo>
                      <a:pt x="1255" y="5346"/>
                      <a:pt x="1464" y="5555"/>
                      <a:pt x="1464" y="5794"/>
                    </a:cubicBezTo>
                    <a:cubicBezTo>
                      <a:pt x="1464" y="6047"/>
                      <a:pt x="1255" y="6256"/>
                      <a:pt x="1002" y="6256"/>
                    </a:cubicBezTo>
                    <a:cubicBezTo>
                      <a:pt x="748" y="6256"/>
                      <a:pt x="554" y="6047"/>
                      <a:pt x="554" y="5794"/>
                    </a:cubicBezTo>
                    <a:cubicBezTo>
                      <a:pt x="554" y="5555"/>
                      <a:pt x="748" y="5346"/>
                      <a:pt x="1002" y="5346"/>
                    </a:cubicBezTo>
                    <a:close/>
                    <a:moveTo>
                      <a:pt x="5034" y="5346"/>
                    </a:moveTo>
                    <a:cubicBezTo>
                      <a:pt x="5287" y="5346"/>
                      <a:pt x="5496" y="5555"/>
                      <a:pt x="5496" y="5794"/>
                    </a:cubicBezTo>
                    <a:cubicBezTo>
                      <a:pt x="5496" y="6047"/>
                      <a:pt x="5287" y="6256"/>
                      <a:pt x="5034" y="6256"/>
                    </a:cubicBezTo>
                    <a:cubicBezTo>
                      <a:pt x="4795" y="6256"/>
                      <a:pt x="4586" y="6047"/>
                      <a:pt x="4586" y="5794"/>
                    </a:cubicBezTo>
                    <a:cubicBezTo>
                      <a:pt x="4586" y="5555"/>
                      <a:pt x="4795" y="5346"/>
                      <a:pt x="5034" y="5346"/>
                    </a:cubicBezTo>
                    <a:close/>
                    <a:moveTo>
                      <a:pt x="2167" y="0"/>
                    </a:moveTo>
                    <a:cubicBezTo>
                      <a:pt x="2017" y="0"/>
                      <a:pt x="1898" y="120"/>
                      <a:pt x="1898" y="269"/>
                    </a:cubicBezTo>
                    <a:lnTo>
                      <a:pt x="1898" y="284"/>
                    </a:lnTo>
                    <a:cubicBezTo>
                      <a:pt x="1898" y="433"/>
                      <a:pt x="2017" y="552"/>
                      <a:pt x="2167" y="552"/>
                    </a:cubicBezTo>
                    <a:lnTo>
                      <a:pt x="2510" y="552"/>
                    </a:lnTo>
                    <a:cubicBezTo>
                      <a:pt x="2629" y="552"/>
                      <a:pt x="2734" y="657"/>
                      <a:pt x="2734" y="777"/>
                    </a:cubicBezTo>
                    <a:lnTo>
                      <a:pt x="2734" y="1568"/>
                    </a:lnTo>
                    <a:lnTo>
                      <a:pt x="1763" y="2539"/>
                    </a:lnTo>
                    <a:lnTo>
                      <a:pt x="1510" y="2539"/>
                    </a:lnTo>
                    <a:cubicBezTo>
                      <a:pt x="1076" y="2539"/>
                      <a:pt x="733" y="2897"/>
                      <a:pt x="733" y="3330"/>
                    </a:cubicBezTo>
                    <a:lnTo>
                      <a:pt x="733" y="4839"/>
                    </a:lnTo>
                    <a:cubicBezTo>
                      <a:pt x="315" y="4958"/>
                      <a:pt x="1" y="5346"/>
                      <a:pt x="1" y="5794"/>
                    </a:cubicBezTo>
                    <a:cubicBezTo>
                      <a:pt x="1" y="6346"/>
                      <a:pt x="449" y="6794"/>
                      <a:pt x="1002" y="6794"/>
                    </a:cubicBezTo>
                    <a:cubicBezTo>
                      <a:pt x="1554" y="6794"/>
                      <a:pt x="2002" y="6346"/>
                      <a:pt x="2002" y="5794"/>
                    </a:cubicBezTo>
                    <a:cubicBezTo>
                      <a:pt x="2002" y="5346"/>
                      <a:pt x="1703" y="4958"/>
                      <a:pt x="1285" y="4839"/>
                    </a:cubicBezTo>
                    <a:lnTo>
                      <a:pt x="1285" y="3330"/>
                    </a:lnTo>
                    <a:cubicBezTo>
                      <a:pt x="1285" y="3196"/>
                      <a:pt x="1390" y="3091"/>
                      <a:pt x="1510" y="3091"/>
                    </a:cubicBezTo>
                    <a:lnTo>
                      <a:pt x="1763" y="3091"/>
                    </a:lnTo>
                    <a:lnTo>
                      <a:pt x="2824" y="4152"/>
                    </a:lnTo>
                    <a:cubicBezTo>
                      <a:pt x="2876" y="4211"/>
                      <a:pt x="2946" y="4241"/>
                      <a:pt x="3017" y="4241"/>
                    </a:cubicBezTo>
                    <a:cubicBezTo>
                      <a:pt x="3088" y="4241"/>
                      <a:pt x="3159" y="4211"/>
                      <a:pt x="3212" y="4152"/>
                    </a:cubicBezTo>
                    <a:lnTo>
                      <a:pt x="4272" y="3091"/>
                    </a:lnTo>
                    <a:lnTo>
                      <a:pt x="4540" y="3091"/>
                    </a:lnTo>
                    <a:cubicBezTo>
                      <a:pt x="4660" y="3091"/>
                      <a:pt x="4765" y="3196"/>
                      <a:pt x="4765" y="3330"/>
                    </a:cubicBezTo>
                    <a:lnTo>
                      <a:pt x="4765" y="4839"/>
                    </a:lnTo>
                    <a:cubicBezTo>
                      <a:pt x="4347" y="4958"/>
                      <a:pt x="4033" y="5346"/>
                      <a:pt x="4033" y="5794"/>
                    </a:cubicBezTo>
                    <a:cubicBezTo>
                      <a:pt x="4033" y="6346"/>
                      <a:pt x="4481" y="6794"/>
                      <a:pt x="5034" y="6794"/>
                    </a:cubicBezTo>
                    <a:cubicBezTo>
                      <a:pt x="5586" y="6794"/>
                      <a:pt x="6034" y="6346"/>
                      <a:pt x="6034" y="5794"/>
                    </a:cubicBezTo>
                    <a:cubicBezTo>
                      <a:pt x="6034" y="5346"/>
                      <a:pt x="5735" y="4958"/>
                      <a:pt x="5317" y="4839"/>
                    </a:cubicBezTo>
                    <a:lnTo>
                      <a:pt x="5317" y="3330"/>
                    </a:lnTo>
                    <a:cubicBezTo>
                      <a:pt x="5317" y="2897"/>
                      <a:pt x="4958" y="2539"/>
                      <a:pt x="4540" y="2539"/>
                    </a:cubicBezTo>
                    <a:lnTo>
                      <a:pt x="4272" y="2539"/>
                    </a:lnTo>
                    <a:lnTo>
                      <a:pt x="3286" y="1568"/>
                    </a:lnTo>
                    <a:lnTo>
                      <a:pt x="3286" y="777"/>
                    </a:lnTo>
                    <a:cubicBezTo>
                      <a:pt x="3286" y="343"/>
                      <a:pt x="2943" y="0"/>
                      <a:pt x="25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4" name="Google Shape;494;p34"/>
          <p:cNvGrpSpPr/>
          <p:nvPr/>
        </p:nvGrpSpPr>
        <p:grpSpPr>
          <a:xfrm>
            <a:off x="4872293" y="1164452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988510"/>
            <a:ext cx="5096825" cy="1040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Bahmni</a:t>
            </a:r>
            <a:r>
              <a:rPr lang="en-US" sz="1400" dirty="0" smtClean="0"/>
              <a:t>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OpenMRS</a:t>
            </a:r>
            <a:r>
              <a:rPr lang="en-US" sz="1400" dirty="0" smtClean="0"/>
              <a:t>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OpenERP</a:t>
            </a:r>
            <a:r>
              <a:rPr lang="en-US" sz="1400" dirty="0" smtClean="0"/>
              <a:t>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Brahmin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digital public goods recognized projects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6556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6728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8" y="4149301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114792"/>
            <a:ext cx="1190128" cy="74187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52818"/>
            <a:ext cx="1284302" cy="621102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32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</a:t>
            </a:r>
            <a:r>
              <a:rPr lang="en-US" dirty="0" err="1" smtClean="0"/>
              <a:t>Bahmni</a:t>
            </a:r>
            <a:r>
              <a:rPr lang="en-US" dirty="0" smtClean="0"/>
              <a:t> provide integration over all services?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is modular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New components in and old ones removed</a:t>
            </a:r>
            <a:endParaRPr lang="en-US" dirty="0" smtClean="0"/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can be enhanced at multiple levels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Custom distribution of </a:t>
            </a:r>
            <a:r>
              <a:rPr lang="en-US" u="sng" dirty="0" err="1" smtClean="0"/>
              <a:t>OpenMRS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dirty="0" smtClean="0"/>
              <a:t>Adding new definitions for different services</a:t>
            </a:r>
          </a:p>
          <a:p>
            <a:pPr>
              <a:buFont typeface="Barlow Medium"/>
              <a:buChar char="●"/>
            </a:pPr>
            <a:r>
              <a:rPr lang="en-US" dirty="0" smtClean="0"/>
              <a:t>Adding new components based on standards 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Atom Feeds over HTTP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All </a:t>
            </a:r>
            <a:r>
              <a:rPr lang="en-US" u="sng" dirty="0" err="1" smtClean="0"/>
              <a:t>Bahmni</a:t>
            </a:r>
            <a:r>
              <a:rPr lang="en-US" u="sng" dirty="0" smtClean="0"/>
              <a:t> components communicate with each  other using Atom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Each component publishes a log of relevant events happening 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Other components listen to this feed using libraries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authorized clients can listen to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Rich data interface over standard API and push and pull data updates directly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2" r="5205"/>
          <a:stretch/>
        </p:blipFill>
        <p:spPr>
          <a:xfrm>
            <a:off x="172528" y="1"/>
            <a:ext cx="3493336" cy="5083070"/>
          </a:xfrm>
        </p:spPr>
      </p:pic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1527</TotalTime>
  <Words>937</Words>
  <Application>Microsoft Office PowerPoint</Application>
  <PresentationFormat>On-screen Show (16:9)</PresentationFormat>
  <Paragraphs>171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Raleway</vt:lpstr>
      <vt:lpstr>Anaheim</vt:lpstr>
      <vt:lpstr>Barlow Medium</vt:lpstr>
      <vt:lpstr>Open Sans</vt:lpstr>
      <vt:lpstr>Space Grotesk</vt:lpstr>
      <vt:lpstr>Nunito Light</vt:lpstr>
      <vt:lpstr>Arial</vt:lpstr>
      <vt:lpstr>Barlow</vt:lpstr>
      <vt:lpstr>Wingdings</vt:lpstr>
      <vt:lpstr> Website Migration Project Proposal by Slidesgo</vt:lpstr>
      <vt:lpstr>Improving Integration between Bahmni ERM and Odoo</vt:lpstr>
      <vt:lpstr>Table of contents</vt:lpstr>
      <vt:lpstr>Overview</vt:lpstr>
      <vt:lpstr>Objectives</vt:lpstr>
      <vt:lpstr>Background</vt:lpstr>
      <vt:lpstr>PowerPoint Presentation</vt:lpstr>
      <vt:lpstr>PowerPoint Presentation</vt:lpstr>
      <vt:lpstr>Integration and Interoperability</vt:lpstr>
      <vt:lpstr>Problem And Scope</vt:lpstr>
      <vt:lpstr>Odooo</vt:lpstr>
      <vt:lpstr>Scope Statement</vt:lpstr>
      <vt:lpstr>Objectives</vt:lpstr>
      <vt:lpstr>Requirements</vt:lpstr>
      <vt:lpstr>Conceptual System design</vt:lpstr>
      <vt:lpstr>Methodology</vt:lpstr>
      <vt:lpstr>Iterative Incremental development (IIID) Model</vt:lpstr>
      <vt:lpstr>Deliverables and Time Frame</vt:lpstr>
      <vt:lpstr>Project activities</vt:lpstr>
      <vt:lpstr>Project roadmap</vt:lpstr>
      <vt:lpstr>Project Deliverables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user</cp:lastModifiedBy>
  <cp:revision>66</cp:revision>
  <dcterms:modified xsi:type="dcterms:W3CDTF">2023-11-15T21:37:49Z</dcterms:modified>
</cp:coreProperties>
</file>